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64" r:id="rId2"/>
    <p:sldId id="265" r:id="rId3"/>
    <p:sldId id="259" r:id="rId4"/>
    <p:sldId id="266" r:id="rId5"/>
    <p:sldId id="267" r:id="rId6"/>
    <p:sldId id="268" r:id="rId7"/>
    <p:sldId id="257" r:id="rId8"/>
    <p:sldId id="263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2"/>
    <p:restoredTop sz="86395"/>
  </p:normalViewPr>
  <p:slideViewPr>
    <p:cSldViewPr snapToGrid="0" snapToObjects="1">
      <p:cViewPr>
        <p:scale>
          <a:sx n="194" d="100"/>
          <a:sy n="194" d="100"/>
        </p:scale>
        <p:origin x="96" y="-3192"/>
      </p:cViewPr>
      <p:guideLst/>
    </p:cSldViewPr>
  </p:slideViewPr>
  <p:notesTextViewPr>
    <p:cViewPr>
      <p:scale>
        <a:sx n="90" d="100"/>
        <a:sy n="9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2.png>
</file>

<file path=ppt/media/image15.png>
</file>

<file path=ppt/media/image16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7AFFA-E821-4643-A33B-ED8AB29D6CD8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E55218-F37B-7044-85DE-6ED2F9B19C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045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55218-F37B-7044-85DE-6ED2F9B19C2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668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55218-F37B-7044-85DE-6ED2F9B19C2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015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/>
              <a:t>Supplemental Figure. A. Association with persistent infection without clumping. Squared Pearson correlation coefficient (r²) with proxy SNP (126). During clumping, 126 only has </a:t>
            </a:r>
            <a:r>
              <a:rPr lang="en-GB" sz="1200" dirty="0" err="1"/>
              <a:t>cor</a:t>
            </a:r>
            <a:r>
              <a:rPr lang="en-GB" sz="1200" dirty="0"/>
              <a:t> with 221. No other SNPs are associated with phenotype. B. Squared Pearson correlation coefficient (r²) test set plot.</a:t>
            </a:r>
          </a:p>
          <a:p>
            <a:endParaRPr lang="en-GB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55218-F37B-7044-85DE-6ED2F9B19C2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641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55218-F37B-7044-85DE-6ED2F9B19C2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607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55218-F37B-7044-85DE-6ED2F9B19C2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074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73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5729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836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991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99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948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57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11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057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103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968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0D68E-681C-4548-8EBA-E9E08B2DA2F3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C984-4540-8D47-8F04-CF925DCA20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37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994F13D-C952-3E43-B7A3-1D5592F5C5EE}"/>
              </a:ext>
            </a:extLst>
          </p:cNvPr>
          <p:cNvGrpSpPr/>
          <p:nvPr/>
        </p:nvGrpSpPr>
        <p:grpSpPr>
          <a:xfrm>
            <a:off x="-14750" y="-141436"/>
            <a:ext cx="7795840" cy="6243293"/>
            <a:chOff x="-14750" y="0"/>
            <a:chExt cx="7795840" cy="624329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2FD71F-12FA-1D40-9826-CDFDEB7CC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5382" y="3083661"/>
              <a:ext cx="2844000" cy="28440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7BB47CF-B471-C04D-8D9F-2010A442B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441" y="3064207"/>
              <a:ext cx="3708934" cy="3179086"/>
            </a:xfrm>
            <a:prstGeom prst="rect">
              <a:avLst/>
            </a:prstGeom>
          </p:spPr>
        </p:pic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C2D537B-7865-AE4E-8486-9093735BF52E}"/>
                </a:ext>
              </a:extLst>
            </p:cNvPr>
            <p:cNvGrpSpPr/>
            <p:nvPr/>
          </p:nvGrpSpPr>
          <p:grpSpPr>
            <a:xfrm>
              <a:off x="-14750" y="0"/>
              <a:ext cx="7795840" cy="3344731"/>
              <a:chOff x="-14750" y="0"/>
              <a:chExt cx="7795840" cy="3344731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D15105B-F352-B84B-9F87-366E2066D38F}"/>
                  </a:ext>
                </a:extLst>
              </p:cNvPr>
              <p:cNvSpPr txBox="1"/>
              <p:nvPr/>
            </p:nvSpPr>
            <p:spPr>
              <a:xfrm>
                <a:off x="-14750" y="3036954"/>
                <a:ext cx="31451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Helvetica" pitchFamily="2" charset="0"/>
                  </a:rPr>
                  <a:t>C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57732CA-B814-C34A-B5C7-0338DFA362A5}"/>
                  </a:ext>
                </a:extLst>
              </p:cNvPr>
              <p:cNvSpPr txBox="1"/>
              <p:nvPr/>
            </p:nvSpPr>
            <p:spPr>
              <a:xfrm>
                <a:off x="-14750" y="0"/>
                <a:ext cx="3048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Helvetica" pitchFamily="2" charset="0"/>
                  </a:rPr>
                  <a:t>A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8BF50C9-2C87-E248-8D82-7F56C56A1045}"/>
                  </a:ext>
                </a:extLst>
              </p:cNvPr>
              <p:cNvGrpSpPr/>
              <p:nvPr/>
            </p:nvGrpSpPr>
            <p:grpSpPr>
              <a:xfrm>
                <a:off x="690349" y="173818"/>
                <a:ext cx="5591927" cy="462307"/>
                <a:chOff x="4671052" y="1144065"/>
                <a:chExt cx="4357391" cy="50941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3843B3D-A8E9-944B-8C3C-01C7E3874269}"/>
                    </a:ext>
                  </a:extLst>
                </p:cNvPr>
                <p:cNvGrpSpPr/>
                <p:nvPr/>
              </p:nvGrpSpPr>
              <p:grpSpPr>
                <a:xfrm>
                  <a:off x="4671052" y="1245534"/>
                  <a:ext cx="4357391" cy="407950"/>
                  <a:chOff x="2506377" y="159183"/>
                  <a:chExt cx="5983220" cy="412000"/>
                </a:xfrm>
              </p:grpSpPr>
              <p:cxnSp>
                <p:nvCxnSpPr>
                  <p:cNvPr id="17" name="Straight Connector 16">
                    <a:extLst>
                      <a:ext uri="{FF2B5EF4-FFF2-40B4-BE49-F238E27FC236}">
                        <a16:creationId xmlns:a16="http://schemas.microsoft.com/office/drawing/2014/main" id="{51EB1D49-EC72-3A40-85F6-3CCE0BB0EC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06377" y="238122"/>
                    <a:ext cx="5983220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A2A6002B-3CC3-7A4E-A44A-3F3B4B8A28E0}"/>
                      </a:ext>
                    </a:extLst>
                  </p:cNvPr>
                  <p:cNvSpPr/>
                  <p:nvPr/>
                </p:nvSpPr>
                <p:spPr>
                  <a:xfrm>
                    <a:off x="6574321" y="159183"/>
                    <a:ext cx="1712943" cy="160610"/>
                  </a:xfrm>
                  <a:prstGeom prst="rect">
                    <a:avLst/>
                  </a:prstGeom>
                  <a:solidFill>
                    <a:srgbClr val="A37FC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39A6DDD5-CE6D-354C-B5A8-FFA829FAB2B7}"/>
                      </a:ext>
                    </a:extLst>
                  </p:cNvPr>
                  <p:cNvSpPr/>
                  <p:nvPr/>
                </p:nvSpPr>
                <p:spPr>
                  <a:xfrm>
                    <a:off x="6395285" y="159183"/>
                    <a:ext cx="156257" cy="160610"/>
                  </a:xfrm>
                  <a:prstGeom prst="rect">
                    <a:avLst/>
                  </a:prstGeom>
                  <a:solidFill>
                    <a:srgbClr val="E2BFDE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3891A1C9-FFC6-C944-9EC4-26B59F1C642C}"/>
                      </a:ext>
                    </a:extLst>
                  </p:cNvPr>
                  <p:cNvSpPr/>
                  <p:nvPr/>
                </p:nvSpPr>
                <p:spPr>
                  <a:xfrm>
                    <a:off x="6199030" y="159183"/>
                    <a:ext cx="156257" cy="160610"/>
                  </a:xfrm>
                  <a:prstGeom prst="rect">
                    <a:avLst/>
                  </a:prstGeom>
                  <a:solidFill>
                    <a:srgbClr val="E2BFDE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4B078DFD-5FE9-F044-901C-FEDDC833F2F3}"/>
                      </a:ext>
                    </a:extLst>
                  </p:cNvPr>
                  <p:cNvSpPr/>
                  <p:nvPr/>
                </p:nvSpPr>
                <p:spPr>
                  <a:xfrm>
                    <a:off x="5603413" y="159183"/>
                    <a:ext cx="534783" cy="160610"/>
                  </a:xfrm>
                  <a:prstGeom prst="rect">
                    <a:avLst/>
                  </a:prstGeom>
                  <a:solidFill>
                    <a:srgbClr val="FCC3C3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F97CBC79-7729-5F4C-B4BE-17F065C68B6E}"/>
                      </a:ext>
                    </a:extLst>
                  </p:cNvPr>
                  <p:cNvSpPr/>
                  <p:nvPr/>
                </p:nvSpPr>
                <p:spPr>
                  <a:xfrm>
                    <a:off x="4979560" y="159183"/>
                    <a:ext cx="534783" cy="160610"/>
                  </a:xfrm>
                  <a:prstGeom prst="rect">
                    <a:avLst/>
                  </a:prstGeom>
                  <a:solidFill>
                    <a:srgbClr val="7030A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ACDFE3B5-437C-7C41-AF8A-33CB459D2C59}"/>
                      </a:ext>
                    </a:extLst>
                  </p:cNvPr>
                  <p:cNvSpPr/>
                  <p:nvPr/>
                </p:nvSpPr>
                <p:spPr>
                  <a:xfrm>
                    <a:off x="3394625" y="159183"/>
                    <a:ext cx="534783" cy="160610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828AFAC8-AC4E-C348-95AD-E4D0BD948BB5}"/>
                      </a:ext>
                    </a:extLst>
                  </p:cNvPr>
                  <p:cNvSpPr/>
                  <p:nvPr/>
                </p:nvSpPr>
                <p:spPr>
                  <a:xfrm>
                    <a:off x="3994324" y="159183"/>
                    <a:ext cx="322421" cy="16061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D1818B4D-7D76-5846-B185-ABC3A5632C78}"/>
                      </a:ext>
                    </a:extLst>
                  </p:cNvPr>
                  <p:cNvSpPr/>
                  <p:nvPr/>
                </p:nvSpPr>
                <p:spPr>
                  <a:xfrm>
                    <a:off x="4396700" y="159183"/>
                    <a:ext cx="322421" cy="160610"/>
                  </a:xfrm>
                  <a:prstGeom prst="rect">
                    <a:avLst/>
                  </a:prstGeom>
                  <a:solidFill>
                    <a:srgbClr val="965423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A9B9A98C-E543-2F42-907C-8DBA0639A298}"/>
                      </a:ext>
                    </a:extLst>
                  </p:cNvPr>
                  <p:cNvSpPr/>
                  <p:nvPr/>
                </p:nvSpPr>
                <p:spPr>
                  <a:xfrm>
                    <a:off x="4761286" y="159183"/>
                    <a:ext cx="156283" cy="160610"/>
                  </a:xfrm>
                  <a:prstGeom prst="rect">
                    <a:avLst/>
                  </a:prstGeom>
                  <a:solidFill>
                    <a:srgbClr val="FCA97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12931D18-5A5C-BE47-8568-C4C4DD5ADAE1}"/>
                      </a:ext>
                    </a:extLst>
                  </p:cNvPr>
                  <p:cNvSpPr/>
                  <p:nvPr/>
                </p:nvSpPr>
                <p:spPr>
                  <a:xfrm>
                    <a:off x="2617817" y="159183"/>
                    <a:ext cx="322421" cy="160610"/>
                  </a:xfrm>
                  <a:prstGeom prst="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90DF712B-2378-B442-B3A5-766D5617E0C4}"/>
                      </a:ext>
                    </a:extLst>
                  </p:cNvPr>
                  <p:cNvSpPr/>
                  <p:nvPr/>
                </p:nvSpPr>
                <p:spPr>
                  <a:xfrm>
                    <a:off x="3020193" y="159183"/>
                    <a:ext cx="322421" cy="160610"/>
                  </a:xfrm>
                  <a:prstGeom prst="rect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 sz="800" b="1">
                      <a:latin typeface="Helvetica" pitchFamily="2" charset="0"/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0877D812-8CF7-F643-954A-AFCDE868D158}"/>
                      </a:ext>
                    </a:extLst>
                  </p:cNvPr>
                  <p:cNvSpPr txBox="1"/>
                  <p:nvPr/>
                </p:nvSpPr>
                <p:spPr>
                  <a:xfrm>
                    <a:off x="2572693" y="331426"/>
                    <a:ext cx="411985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NS1</a:t>
                    </a: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E6CD82C6-B580-4A4B-BB91-96F4EB99C019}"/>
                      </a:ext>
                    </a:extLst>
                  </p:cNvPr>
                  <p:cNvSpPr txBox="1"/>
                  <p:nvPr/>
                </p:nvSpPr>
                <p:spPr>
                  <a:xfrm>
                    <a:off x="2976538" y="331427"/>
                    <a:ext cx="411985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NS2</a:t>
                    </a: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098C0B57-FC7C-2C4A-A874-4DBC513AB636}"/>
                      </a:ext>
                    </a:extLst>
                  </p:cNvPr>
                  <p:cNvSpPr txBox="1"/>
                  <p:nvPr/>
                </p:nvSpPr>
                <p:spPr>
                  <a:xfrm>
                    <a:off x="3539862" y="331427"/>
                    <a:ext cx="276486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N</a:t>
                    </a: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D9C819AB-5642-8F4F-B6C9-8572B55187ED}"/>
                      </a:ext>
                    </a:extLst>
                  </p:cNvPr>
                  <p:cNvSpPr txBox="1"/>
                  <p:nvPr/>
                </p:nvSpPr>
                <p:spPr>
                  <a:xfrm>
                    <a:off x="4010784" y="331427"/>
                    <a:ext cx="271341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P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445BAEF6-B634-7843-B33B-22AAE16AEF0D}"/>
                      </a:ext>
                    </a:extLst>
                  </p:cNvPr>
                  <p:cNvSpPr txBox="1"/>
                  <p:nvPr/>
                </p:nvSpPr>
                <p:spPr>
                  <a:xfrm>
                    <a:off x="4398654" y="331427"/>
                    <a:ext cx="288493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M</a:t>
                    </a: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DD26C963-1B23-1147-A4F6-A46EDDDBD7FD}"/>
                      </a:ext>
                    </a:extLst>
                  </p:cNvPr>
                  <p:cNvSpPr txBox="1"/>
                  <p:nvPr/>
                </p:nvSpPr>
                <p:spPr>
                  <a:xfrm>
                    <a:off x="4658518" y="331427"/>
                    <a:ext cx="350239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SH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B6403EE9-A3EC-024C-91D4-BAF6A5FC1907}"/>
                      </a:ext>
                    </a:extLst>
                  </p:cNvPr>
                  <p:cNvSpPr txBox="1"/>
                  <p:nvPr/>
                </p:nvSpPr>
                <p:spPr>
                  <a:xfrm>
                    <a:off x="5091810" y="331427"/>
                    <a:ext cx="283346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G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A38BF024-E9D9-864C-8357-90809E6ECE30}"/>
                      </a:ext>
                    </a:extLst>
                  </p:cNvPr>
                  <p:cNvSpPr txBox="1"/>
                  <p:nvPr/>
                </p:nvSpPr>
                <p:spPr>
                  <a:xfrm>
                    <a:off x="5735714" y="331427"/>
                    <a:ext cx="264481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F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1432E95B-65F0-3B43-B4F8-A724CA182AE8}"/>
                      </a:ext>
                    </a:extLst>
                  </p:cNvPr>
                  <p:cNvSpPr txBox="1"/>
                  <p:nvPr/>
                </p:nvSpPr>
                <p:spPr>
                  <a:xfrm>
                    <a:off x="6108352" y="331427"/>
                    <a:ext cx="535477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M2.1/2</a:t>
                    </a:r>
                  </a:p>
                </p:txBody>
              </p:sp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E547526F-D568-5A43-A878-38E59F636A44}"/>
                      </a:ext>
                    </a:extLst>
                  </p:cNvPr>
                  <p:cNvSpPr txBox="1"/>
                  <p:nvPr/>
                </p:nvSpPr>
                <p:spPr>
                  <a:xfrm>
                    <a:off x="7360348" y="331427"/>
                    <a:ext cx="264481" cy="2397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H" sz="800" b="1" dirty="0">
                        <a:latin typeface="Helvetica" pitchFamily="2" charset="0"/>
                      </a:rPr>
                      <a:t>L</a:t>
                    </a:r>
                  </a:p>
                </p:txBody>
              </p:sp>
            </p:grp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9E8668AC-C7F3-B045-AD7C-B2D2E63DEB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85140" y="1144065"/>
                  <a:ext cx="356280" cy="0"/>
                </a:xfrm>
                <a:prstGeom prst="line">
                  <a:avLst/>
                </a:prstGeom>
                <a:ln w="1905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0C4A068-B03E-674E-8757-B983EC4E1BA9}"/>
                  </a:ext>
                </a:extLst>
              </p:cNvPr>
              <p:cNvSpPr txBox="1"/>
              <p:nvPr/>
            </p:nvSpPr>
            <p:spPr>
              <a:xfrm>
                <a:off x="3681234" y="3036954"/>
                <a:ext cx="31451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Helvetica" pitchFamily="2" charset="0"/>
                  </a:rPr>
                  <a:t>D</a:t>
                </a:r>
              </a:p>
            </p:txBody>
          </p:sp>
          <p:pic>
            <p:nvPicPr>
              <p:cNvPr id="3" name="Picture 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076E90E-7EFF-4C4C-8169-FDE2A64148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844" r="6833"/>
              <a:stretch/>
            </p:blipFill>
            <p:spPr>
              <a:xfrm>
                <a:off x="384678" y="711823"/>
                <a:ext cx="6125760" cy="2286000"/>
              </a:xfrm>
              <a:prstGeom prst="rect">
                <a:avLst/>
              </a:prstGeom>
            </p:spPr>
          </p:pic>
          <p:pic>
            <p:nvPicPr>
              <p:cNvPr id="5" name="Picture 4" descr="Chart, bar chart&#10;&#10;Description automatically generated">
                <a:extLst>
                  <a:ext uri="{FF2B5EF4-FFF2-40B4-BE49-F238E27FC236}">
                    <a16:creationId xmlns:a16="http://schemas.microsoft.com/office/drawing/2014/main" id="{59C5585D-F8A1-3C42-BB14-04D8C8ACE8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25413" b="17657"/>
              <a:stretch/>
            </p:blipFill>
            <p:spPr>
              <a:xfrm>
                <a:off x="7016265" y="910557"/>
                <a:ext cx="764825" cy="1888531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06CFEF4-AE93-3C4B-A38B-2148381278E6}"/>
                  </a:ext>
                </a:extLst>
              </p:cNvPr>
              <p:cNvSpPr txBox="1"/>
              <p:nvPr/>
            </p:nvSpPr>
            <p:spPr>
              <a:xfrm>
                <a:off x="-14750" y="524600"/>
                <a:ext cx="3048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Helvetica" pitchFamily="2" charset="0"/>
                  </a:rPr>
                  <a:t>B</a:t>
                </a: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830FAFC-AC3B-AA4A-9255-5DE9FEFE8095}"/>
              </a:ext>
            </a:extLst>
          </p:cNvPr>
          <p:cNvGrpSpPr/>
          <p:nvPr/>
        </p:nvGrpSpPr>
        <p:grpSpPr>
          <a:xfrm>
            <a:off x="1594186" y="4231485"/>
            <a:ext cx="901243" cy="192360"/>
            <a:chOff x="1590897" y="4372921"/>
            <a:chExt cx="901243" cy="1923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CF5366-0DD1-F84E-8525-9391E7F35895}"/>
                </a:ext>
              </a:extLst>
            </p:cNvPr>
            <p:cNvSpPr/>
            <p:nvPr/>
          </p:nvSpPr>
          <p:spPr>
            <a:xfrm>
              <a:off x="1590897" y="4413419"/>
              <a:ext cx="901243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24C29CE-A93A-B842-818B-52425CA5D2FF}"/>
                </a:ext>
              </a:extLst>
            </p:cNvPr>
            <p:cNvSpPr txBox="1"/>
            <p:nvPr/>
          </p:nvSpPr>
          <p:spPr>
            <a:xfrm>
              <a:off x="1684079" y="4372921"/>
              <a:ext cx="710466" cy="192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50" dirty="0">
                  <a:latin typeface="Helvetica" pitchFamily="2" charset="0"/>
                </a:rPr>
                <a:t>PC1 95% VE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8778C2E-4793-4649-B4D6-1C01628F0418}"/>
              </a:ext>
            </a:extLst>
          </p:cNvPr>
          <p:cNvGrpSpPr/>
          <p:nvPr/>
        </p:nvGrpSpPr>
        <p:grpSpPr>
          <a:xfrm>
            <a:off x="1621585" y="5640772"/>
            <a:ext cx="901243" cy="192360"/>
            <a:chOff x="1590897" y="4372921"/>
            <a:chExt cx="901243" cy="19236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BB5C796-A6C4-754A-8912-9CBF3CFB1A99}"/>
                </a:ext>
              </a:extLst>
            </p:cNvPr>
            <p:cNvSpPr/>
            <p:nvPr/>
          </p:nvSpPr>
          <p:spPr>
            <a:xfrm>
              <a:off x="1590897" y="4413419"/>
              <a:ext cx="901243" cy="107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3EA87B6-31B3-8F47-A912-B1895BDDB471}"/>
                </a:ext>
              </a:extLst>
            </p:cNvPr>
            <p:cNvSpPr txBox="1"/>
            <p:nvPr/>
          </p:nvSpPr>
          <p:spPr>
            <a:xfrm>
              <a:off x="1716970" y="4372921"/>
              <a:ext cx="653585" cy="192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50" dirty="0">
                  <a:latin typeface="Helvetica" pitchFamily="2" charset="0"/>
                </a:rPr>
                <a:t>PC2 3% 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8066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BE4B3B6-28A4-744E-9107-BB6DD20D6FE7}"/>
              </a:ext>
            </a:extLst>
          </p:cNvPr>
          <p:cNvGrpSpPr/>
          <p:nvPr/>
        </p:nvGrpSpPr>
        <p:grpSpPr>
          <a:xfrm>
            <a:off x="53542" y="105512"/>
            <a:ext cx="6531178" cy="3882706"/>
            <a:chOff x="-107828" y="105512"/>
            <a:chExt cx="6531178" cy="388270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F0C3A7F-BB06-C84F-9A7A-E09D43D02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657" y="1842799"/>
              <a:ext cx="3003587" cy="2145419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971C69E-EB95-0344-9788-5FB61D1DBA56}"/>
                </a:ext>
              </a:extLst>
            </p:cNvPr>
            <p:cNvGrpSpPr/>
            <p:nvPr/>
          </p:nvGrpSpPr>
          <p:grpSpPr>
            <a:xfrm>
              <a:off x="-107828" y="105512"/>
              <a:ext cx="6531178" cy="3742387"/>
              <a:chOff x="-107828" y="44418"/>
              <a:chExt cx="6531178" cy="374238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48C7E685-9D26-A249-8390-DBC4C19EA7A4}"/>
                  </a:ext>
                </a:extLst>
              </p:cNvPr>
              <p:cNvGrpSpPr/>
              <p:nvPr/>
            </p:nvGrpSpPr>
            <p:grpSpPr>
              <a:xfrm>
                <a:off x="3060847" y="165205"/>
                <a:ext cx="3362503" cy="3621600"/>
                <a:chOff x="7861864" y="2821114"/>
                <a:chExt cx="6210658" cy="668922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B4B05395-5F71-B047-93E9-ACF826AF9B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r="15224"/>
                <a:stretch/>
              </p:blipFill>
              <p:spPr>
                <a:xfrm>
                  <a:off x="8830255" y="2821114"/>
                  <a:ext cx="5137337" cy="2356617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8270F14B-C616-3349-81FE-6395C4D31E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012652" y="5470421"/>
                  <a:ext cx="6059870" cy="4039913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822FEEB8-5B6F-394D-8CDB-F834C26419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3945" b="32897"/>
                <a:stretch/>
              </p:blipFill>
              <p:spPr>
                <a:xfrm>
                  <a:off x="7861864" y="2825746"/>
                  <a:ext cx="972885" cy="1581362"/>
                </a:xfrm>
                <a:prstGeom prst="rect">
                  <a:avLst/>
                </a:prstGeom>
              </p:spPr>
            </p:pic>
          </p:grp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868D7BF-8138-E54C-B8D3-59E0A5C207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990" y="160275"/>
                <a:ext cx="2900940" cy="1450470"/>
              </a:xfrm>
              <a:prstGeom prst="rect">
                <a:avLst/>
              </a:prstGeom>
            </p:spPr>
          </p:pic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548FC47-0F11-4241-8907-9EEA9DB38A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08448" y="321816"/>
                <a:ext cx="71108" cy="9330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D15105B-F352-B84B-9F87-366E2066D38F}"/>
                  </a:ext>
                </a:extLst>
              </p:cNvPr>
              <p:cNvSpPr txBox="1"/>
              <p:nvPr/>
            </p:nvSpPr>
            <p:spPr>
              <a:xfrm>
                <a:off x="-99812" y="1504706"/>
                <a:ext cx="29527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Helvetica" pitchFamily="2" charset="0"/>
                  </a:rPr>
                  <a:t>B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57732CA-B814-C34A-B5C7-0338DFA362A5}"/>
                  </a:ext>
                </a:extLst>
              </p:cNvPr>
              <p:cNvSpPr txBox="1"/>
              <p:nvPr/>
            </p:nvSpPr>
            <p:spPr>
              <a:xfrm>
                <a:off x="-107828" y="44418"/>
                <a:ext cx="29527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Helvetica" pitchFamily="2" charset="0"/>
                  </a:rPr>
                  <a:t>A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C076698-B61A-7A48-9D2B-45C2F8503E69}"/>
                  </a:ext>
                </a:extLst>
              </p:cNvPr>
              <p:cNvSpPr txBox="1"/>
              <p:nvPr/>
            </p:nvSpPr>
            <p:spPr>
              <a:xfrm>
                <a:off x="3249833" y="44418"/>
                <a:ext cx="29527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Helvetica" pitchFamily="2" charset="0"/>
                  </a:rPr>
                  <a:t>C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0617939-651D-824A-B394-E5135B4DCA0E}"/>
                  </a:ext>
                </a:extLst>
              </p:cNvPr>
              <p:cNvSpPr txBox="1"/>
              <p:nvPr/>
            </p:nvSpPr>
            <p:spPr>
              <a:xfrm>
                <a:off x="3249833" y="1504706"/>
                <a:ext cx="29527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Helvetica" pitchFamily="2" charset="0"/>
                  </a:rPr>
                  <a:t>D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0E7D233-750F-5843-9912-A5E215B32276}"/>
                  </a:ext>
                </a:extLst>
              </p:cNvPr>
              <p:cNvSpPr txBox="1"/>
              <p:nvPr/>
            </p:nvSpPr>
            <p:spPr>
              <a:xfrm>
                <a:off x="1346308" y="1447698"/>
                <a:ext cx="631904" cy="169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GB" sz="500" dirty="0">
                    <a:latin typeface="Helvetica" pitchFamily="2" charset="0"/>
                    <a:cs typeface="Arial" panose="020B0604020202020204" pitchFamily="34" charset="0"/>
                  </a:rPr>
                  <a:t>Protein Position</a:t>
                </a:r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972925E-609F-B340-A843-A6B0C885992E}"/>
              </a:ext>
            </a:extLst>
          </p:cNvPr>
          <p:cNvSpPr txBox="1"/>
          <p:nvPr/>
        </p:nvSpPr>
        <p:spPr>
          <a:xfrm>
            <a:off x="4901922" y="3753898"/>
            <a:ext cx="631904" cy="1692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500" dirty="0">
                <a:latin typeface="Helvetica" pitchFamily="2" charset="0"/>
                <a:cs typeface="Arial" panose="020B0604020202020204" pitchFamily="34" charset="0"/>
              </a:rPr>
              <a:t>Protein Position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76BE71-52FF-FC45-BF65-FA244B980489}"/>
              </a:ext>
            </a:extLst>
          </p:cNvPr>
          <p:cNvSpPr txBox="1"/>
          <p:nvPr/>
        </p:nvSpPr>
        <p:spPr>
          <a:xfrm>
            <a:off x="4901922" y="1420799"/>
            <a:ext cx="631904" cy="1692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500" dirty="0">
                <a:latin typeface="Helvetica" pitchFamily="2" charset="0"/>
                <a:cs typeface="Arial" panose="020B0604020202020204" pitchFamily="34" charset="0"/>
              </a:rPr>
              <a:t>Protein Position</a:t>
            </a:r>
          </a:p>
        </p:txBody>
      </p:sp>
    </p:spTree>
    <p:extLst>
      <p:ext uri="{BB962C8B-B14F-4D97-AF65-F5344CB8AC3E}">
        <p14:creationId xmlns:p14="http://schemas.microsoft.com/office/powerpoint/2010/main" val="126340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B4593F2-A70D-FA45-A821-6EF43F967C27}"/>
              </a:ext>
            </a:extLst>
          </p:cNvPr>
          <p:cNvGrpSpPr/>
          <p:nvPr/>
        </p:nvGrpSpPr>
        <p:grpSpPr>
          <a:xfrm>
            <a:off x="119401" y="50905"/>
            <a:ext cx="5862089" cy="2971800"/>
            <a:chOff x="119401" y="66671"/>
            <a:chExt cx="5862089" cy="29718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077AAB5-7DEB-1B49-9FC4-295AC128A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401" y="66671"/>
              <a:ext cx="2971800" cy="29718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F91C79-8C51-BB40-AFE4-C0FE58F8F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93181" y="145657"/>
              <a:ext cx="2888309" cy="2888309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2A968AC-6A16-1C40-8420-9BFC750568C7}"/>
              </a:ext>
            </a:extLst>
          </p:cNvPr>
          <p:cNvSpPr txBox="1"/>
          <p:nvPr/>
        </p:nvSpPr>
        <p:spPr>
          <a:xfrm>
            <a:off x="3035739" y="14565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56672A-580B-944D-AD1F-60157BC8DC36}"/>
              </a:ext>
            </a:extLst>
          </p:cNvPr>
          <p:cNvSpPr txBox="1"/>
          <p:nvPr/>
        </p:nvSpPr>
        <p:spPr>
          <a:xfrm>
            <a:off x="54356" y="1456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25631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183137F-87FC-584E-8B01-2CD7DA11B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061" y="241645"/>
            <a:ext cx="4675692" cy="2671824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D83D39D4-CD13-A542-AA82-AD9CF941F3E5}"/>
              </a:ext>
            </a:extLst>
          </p:cNvPr>
          <p:cNvGrpSpPr/>
          <p:nvPr/>
        </p:nvGrpSpPr>
        <p:grpSpPr>
          <a:xfrm>
            <a:off x="-4551" y="117217"/>
            <a:ext cx="5477474" cy="8966571"/>
            <a:chOff x="-4551" y="117217"/>
            <a:chExt cx="5477474" cy="896657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56672A-580B-944D-AD1F-60157BC8DC36}"/>
                </a:ext>
              </a:extLst>
            </p:cNvPr>
            <p:cNvSpPr txBox="1"/>
            <p:nvPr/>
          </p:nvSpPr>
          <p:spPr>
            <a:xfrm>
              <a:off x="-4551" y="117217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A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39BF712-C9A7-BB47-AC82-C4524D5F6DB9}"/>
                </a:ext>
              </a:extLst>
            </p:cNvPr>
            <p:cNvGrpSpPr/>
            <p:nvPr/>
          </p:nvGrpSpPr>
          <p:grpSpPr>
            <a:xfrm>
              <a:off x="350161" y="2913469"/>
              <a:ext cx="5122762" cy="2995052"/>
              <a:chOff x="-152728" y="3293377"/>
              <a:chExt cx="10406079" cy="6083973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695D3A4-2C67-F348-9315-1275359207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52728" y="3352777"/>
                <a:ext cx="10406079" cy="6024573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F6661F-A965-4846-86FE-5EB0CB8E45B5}"/>
                  </a:ext>
                </a:extLst>
              </p:cNvPr>
              <p:cNvSpPr txBox="1"/>
              <p:nvPr/>
            </p:nvSpPr>
            <p:spPr>
              <a:xfrm>
                <a:off x="8870032" y="3293377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0537926-7A76-7F41-BA3E-A8EC76BF7E12}"/>
                  </a:ext>
                </a:extLst>
              </p:cNvPr>
              <p:cNvSpPr txBox="1"/>
              <p:nvPr/>
            </p:nvSpPr>
            <p:spPr>
              <a:xfrm>
                <a:off x="7170483" y="5031507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3C1BFB3-C4EC-1E41-A3BF-10EC14C51D7D}"/>
                  </a:ext>
                </a:extLst>
              </p:cNvPr>
              <p:cNvSpPr txBox="1"/>
              <p:nvPr/>
            </p:nvSpPr>
            <p:spPr>
              <a:xfrm>
                <a:off x="6396912" y="5542722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EC0591E-9957-9544-A2EB-1B5EE869CA81}"/>
                  </a:ext>
                </a:extLst>
              </p:cNvPr>
              <p:cNvSpPr txBox="1"/>
              <p:nvPr/>
            </p:nvSpPr>
            <p:spPr>
              <a:xfrm>
                <a:off x="6560886" y="7350299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266B1F1-5D06-2B4B-BA38-C95B9F8E7C7F}"/>
                  </a:ext>
                </a:extLst>
              </p:cNvPr>
              <p:cNvSpPr txBox="1"/>
              <p:nvPr/>
            </p:nvSpPr>
            <p:spPr>
              <a:xfrm>
                <a:off x="5197005" y="6009565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162CA1F-EBC8-F94F-AF8F-5B414599FDD0}"/>
                  </a:ext>
                </a:extLst>
              </p:cNvPr>
              <p:cNvSpPr txBox="1"/>
              <p:nvPr/>
            </p:nvSpPr>
            <p:spPr>
              <a:xfrm>
                <a:off x="3393285" y="4518362"/>
                <a:ext cx="528165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0070C0"/>
                    </a:solidFill>
                  </a:rPr>
                  <a:t>P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D8B9774-4EDE-7A42-A1F4-483D0FDE252F}"/>
                  </a:ext>
                </a:extLst>
              </p:cNvPr>
              <p:cNvSpPr txBox="1"/>
              <p:nvPr/>
            </p:nvSpPr>
            <p:spPr>
              <a:xfrm>
                <a:off x="6545645" y="4522136"/>
                <a:ext cx="495603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15C0AF"/>
                    </a:solidFill>
                  </a:rPr>
                  <a:t>L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8B880C7-7673-DA42-A270-90F51C396724}"/>
                  </a:ext>
                </a:extLst>
              </p:cNvPr>
              <p:cNvSpPr txBox="1"/>
              <p:nvPr/>
            </p:nvSpPr>
            <p:spPr>
              <a:xfrm>
                <a:off x="5876239" y="5600510"/>
                <a:ext cx="495603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15C0AF"/>
                    </a:solidFill>
                  </a:rPr>
                  <a:t>L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1127B99-4EC4-A043-B275-A0A190A13F2F}"/>
                  </a:ext>
                </a:extLst>
              </p:cNvPr>
              <p:cNvSpPr txBox="1"/>
              <p:nvPr/>
            </p:nvSpPr>
            <p:spPr>
              <a:xfrm>
                <a:off x="3850672" y="4732410"/>
                <a:ext cx="495603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15C0AF"/>
                    </a:solidFill>
                  </a:rPr>
                  <a:t>L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520277E-092E-CB4C-802B-639C89B9B033}"/>
                  </a:ext>
                </a:extLst>
              </p:cNvPr>
              <p:cNvSpPr txBox="1"/>
              <p:nvPr/>
            </p:nvSpPr>
            <p:spPr>
              <a:xfrm>
                <a:off x="7278709" y="7246049"/>
                <a:ext cx="495603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15C0AF"/>
                    </a:solidFill>
                  </a:rPr>
                  <a:t>L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DCE2A78-939F-304A-8B16-5E0F814B47E9}"/>
                  </a:ext>
                </a:extLst>
              </p:cNvPr>
              <p:cNvSpPr txBox="1"/>
              <p:nvPr/>
            </p:nvSpPr>
            <p:spPr>
              <a:xfrm>
                <a:off x="8889518" y="8208673"/>
                <a:ext cx="495603" cy="5314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sz="1100" b="1" dirty="0">
                    <a:solidFill>
                      <a:srgbClr val="15C0AF"/>
                    </a:solidFill>
                  </a:rPr>
                  <a:t>L</a:t>
                </a: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212192-AF6A-4F42-9BD0-EDB602306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6008" y="287864"/>
              <a:ext cx="5038081" cy="2519041"/>
            </a:xfrm>
            <a:prstGeom prst="rect">
              <a:avLst/>
            </a:prstGeom>
          </p:spPr>
        </p:pic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EA07A61-DB74-E744-A75D-9D0EBE42488F}"/>
                </a:ext>
              </a:extLst>
            </p:cNvPr>
            <p:cNvGrpSpPr/>
            <p:nvPr/>
          </p:nvGrpSpPr>
          <p:grpSpPr>
            <a:xfrm>
              <a:off x="181147" y="6204884"/>
              <a:ext cx="5038082" cy="2878904"/>
              <a:chOff x="181147" y="185197"/>
              <a:chExt cx="5038082" cy="2878904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956B1D50-E14B-F944-9B0B-529A0E8D62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147" y="185197"/>
                <a:ext cx="5038082" cy="2878904"/>
              </a:xfrm>
              <a:prstGeom prst="rect">
                <a:avLst/>
              </a:prstGeom>
            </p:spPr>
          </p:pic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E011B1E-5180-4B46-8229-CB379EC11CA7}"/>
                  </a:ext>
                </a:extLst>
              </p:cNvPr>
              <p:cNvSpPr/>
              <p:nvPr/>
            </p:nvSpPr>
            <p:spPr>
              <a:xfrm>
                <a:off x="2504216" y="2355203"/>
                <a:ext cx="896399" cy="21544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en-GB" sz="800" dirty="0">
                    <a:latin typeface="Helvetica" pitchFamily="2" charset="0"/>
                    <a:cs typeface="Arial" panose="020B0604020202020204" pitchFamily="34" charset="0"/>
                  </a:rPr>
                  <a:t>Protein position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A74B321-6D26-4C42-A266-68AD7EFBFF70}"/>
                  </a:ext>
                </a:extLst>
              </p:cNvPr>
              <p:cNvSpPr/>
              <p:nvPr/>
            </p:nvSpPr>
            <p:spPr>
              <a:xfrm>
                <a:off x="1789421" y="2643900"/>
                <a:ext cx="1063112" cy="21544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en-GB" sz="800" dirty="0">
                    <a:latin typeface="Helvetica" pitchFamily="2" charset="0"/>
                    <a:cs typeface="Arial" panose="020B0604020202020204" pitchFamily="34" charset="0"/>
                  </a:rPr>
                  <a:t>Variance explained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70B4387-FE96-644E-A251-369B110D7440}"/>
                </a:ext>
              </a:extLst>
            </p:cNvPr>
            <p:cNvSpPr txBox="1"/>
            <p:nvPr/>
          </p:nvSpPr>
          <p:spPr>
            <a:xfrm>
              <a:off x="-4551" y="2674946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B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2AEC3-F17A-954E-949B-373B95AA19D1}"/>
                </a:ext>
              </a:extLst>
            </p:cNvPr>
            <p:cNvSpPr txBox="1"/>
            <p:nvPr/>
          </p:nvSpPr>
          <p:spPr>
            <a:xfrm>
              <a:off x="-4551" y="5991888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C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DFF61B3-08DA-1242-9312-66229FAD7DC5}"/>
                </a:ext>
              </a:extLst>
            </p:cNvPr>
            <p:cNvSpPr/>
            <p:nvPr/>
          </p:nvSpPr>
          <p:spPr>
            <a:xfrm>
              <a:off x="5219229" y="5780690"/>
              <a:ext cx="172578" cy="1278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57749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B7FFE12-5EEB-BB4C-A595-DE640023BF5D}"/>
              </a:ext>
            </a:extLst>
          </p:cNvPr>
          <p:cNvSpPr txBox="1"/>
          <p:nvPr/>
        </p:nvSpPr>
        <p:spPr>
          <a:xfrm>
            <a:off x="153513" y="8964146"/>
            <a:ext cx="65526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Figure. A. </a:t>
            </a:r>
            <a:endParaRPr lang="en-CH" sz="1400" dirty="0"/>
          </a:p>
          <a:p>
            <a:r>
              <a:rPr lang="en-US" sz="1400" dirty="0"/>
              <a:t>Functional interpretation</a:t>
            </a:r>
          </a:p>
          <a:p>
            <a:endParaRPr lang="en-CH" sz="1400" dirty="0"/>
          </a:p>
          <a:p>
            <a:endParaRPr lang="en-GB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56672A-580B-944D-AD1F-60157BC8DC36}"/>
              </a:ext>
            </a:extLst>
          </p:cNvPr>
          <p:cNvSpPr txBox="1"/>
          <p:nvPr/>
        </p:nvSpPr>
        <p:spPr>
          <a:xfrm>
            <a:off x="54356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6A3C7DC1-5D1A-474B-9B81-3A289ACC425D}"/>
              </a:ext>
            </a:extLst>
          </p:cNvPr>
          <p:cNvSpPr txBox="1">
            <a:spLocks/>
          </p:cNvSpPr>
          <p:nvPr/>
        </p:nvSpPr>
        <p:spPr>
          <a:xfrm>
            <a:off x="904874" y="765313"/>
            <a:ext cx="8035926" cy="4061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dirty="0"/>
          </a:p>
          <a:p>
            <a:endParaRPr lang="en-US" sz="1400" dirty="0">
              <a:latin typeface="Helvetica" pitchFamily="2" charset="0"/>
              <a:ea typeface="Baskerville" panose="02020502070401020303" pitchFamily="18" charset="0"/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2BFFB63-7210-C146-AB35-E0D1F8B297D6}"/>
              </a:ext>
            </a:extLst>
          </p:cNvPr>
          <p:cNvSpPr txBox="1">
            <a:spLocks/>
          </p:cNvSpPr>
          <p:nvPr/>
        </p:nvSpPr>
        <p:spPr>
          <a:xfrm>
            <a:off x="904874" y="765313"/>
            <a:ext cx="8035926" cy="4042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FA9AEB0-987C-3E46-A115-49969F515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218" y="634443"/>
            <a:ext cx="4451142" cy="310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39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6A3C7DC1-5D1A-474B-9B81-3A289ACC425D}"/>
              </a:ext>
            </a:extLst>
          </p:cNvPr>
          <p:cNvSpPr txBox="1">
            <a:spLocks/>
          </p:cNvSpPr>
          <p:nvPr/>
        </p:nvSpPr>
        <p:spPr>
          <a:xfrm>
            <a:off x="904874" y="765313"/>
            <a:ext cx="8035926" cy="4061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sz="1400" dirty="0"/>
          </a:p>
          <a:p>
            <a:endParaRPr lang="en-US" sz="1400" dirty="0">
              <a:latin typeface="Helvetica" pitchFamily="2" charset="0"/>
              <a:ea typeface="Baskerville" panose="02020502070401020303" pitchFamily="18" charset="0"/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2BFFB63-7210-C146-AB35-E0D1F8B297D6}"/>
              </a:ext>
            </a:extLst>
          </p:cNvPr>
          <p:cNvSpPr txBox="1">
            <a:spLocks/>
          </p:cNvSpPr>
          <p:nvPr/>
        </p:nvSpPr>
        <p:spPr>
          <a:xfrm>
            <a:off x="904874" y="765313"/>
            <a:ext cx="8035926" cy="4042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sz="14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91D7E9B6-D791-574E-8F2C-61B1A2929AB2}"/>
              </a:ext>
            </a:extLst>
          </p:cNvPr>
          <p:cNvSpPr txBox="1">
            <a:spLocks/>
          </p:cNvSpPr>
          <p:nvPr/>
        </p:nvSpPr>
        <p:spPr>
          <a:xfrm>
            <a:off x="1754" y="278521"/>
            <a:ext cx="6856246" cy="4042214"/>
          </a:xfrm>
          <a:prstGeom prst="rect">
            <a:avLst/>
          </a:prstGeom>
        </p:spPr>
        <p:txBody>
          <a:bodyPr vert="horz" lIns="18000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en-CH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Incomplete discussion points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None/>
              <a:tabLst/>
              <a:defRPr/>
            </a:pPr>
            <a:endParaRPr kumimoji="0" lang="en-CH" sz="1400" b="0" i="0" u="none" strike="noStrike" kern="1200" cap="none" spc="0" normalizeH="0" baseline="0" noProof="0" dirty="0">
              <a:ln>
                <a:noFill/>
              </a:ln>
              <a:solidFill>
                <a:srgbClr val="413C3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RNA virus </a:t>
            </a:r>
            <a:r>
              <a:rPr kumimoji="0" lang="en-US" sz="1400" b="0" i="0" u="none" strike="sng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like HIV persist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 life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Reservoirs within host?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environmental?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closer equator less seasonality.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virus may retreat to parts of the world where it can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overseason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; temp, humidity, etc.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Severity of second infection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characterised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URI/LRI and and score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variant is in children that are less sick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Emergence?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Persist - variation within host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 values go up when it is being cleared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first illness CT rarely lower than second CT = reducing virus.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Kenya - family sampling every 5 days (tropical medicine funded this, and South Africa Heather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Zar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13C3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endParaRPr kumimoji="0" lang="en-CH" sz="1400" b="0" i="0" u="none" strike="noStrike" kern="1200" cap="none" spc="0" normalizeH="0" baseline="0" noProof="0" dirty="0">
              <a:ln>
                <a:noFill/>
              </a:ln>
              <a:solidFill>
                <a:srgbClr val="413C3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5617EC50-5183-D74A-B1B4-19A244AFED95}"/>
              </a:ext>
            </a:extLst>
          </p:cNvPr>
          <p:cNvSpPr txBox="1">
            <a:spLocks/>
          </p:cNvSpPr>
          <p:nvPr/>
        </p:nvSpPr>
        <p:spPr>
          <a:xfrm>
            <a:off x="0" y="4807527"/>
            <a:ext cx="6761527" cy="4042214"/>
          </a:xfrm>
          <a:prstGeom prst="rect">
            <a:avLst/>
          </a:prstGeom>
        </p:spPr>
        <p:txBody>
          <a:bodyPr vert="horz" lIns="18000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“Why” is the variant present at low level in population. 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Chronic disease.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Airway reprogramming.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Cleared virus may have less of influence than chronic.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Infants without RSV less likely to have asthma.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Infants infected go on to have blunted subsequent antiviral responses. • Chronic stimulation versus immune exhaustion?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Metabolism of airway epithelium, glycolytic pathways.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How would this mutation lead to persistence?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Epitope – Evasion – etc. Class I epitope – check the discussions with Jim.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413C3A"/>
                </a:solidFill>
              </a:rPr>
              <a:t>Lets keep this as an open Q in the manuscript for others to add. (Suman, Jim Crow, </a:t>
            </a:r>
            <a:r>
              <a:rPr lang="en-US" sz="1400" dirty="0" err="1">
                <a:solidFill>
                  <a:srgbClr val="413C3A"/>
                </a:solidFill>
              </a:rPr>
              <a:t>McClullin</a:t>
            </a:r>
            <a:r>
              <a:rPr lang="en-US" sz="1400" dirty="0">
                <a:solidFill>
                  <a:srgbClr val="413C3A"/>
                </a:solidFill>
              </a:rPr>
              <a:t>(?) )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rgbClr val="413C3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Selected in some backgrounds but not very fit?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 increasing over time. Stable.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30613"/>
              </a:buClr>
              <a:buSzPct val="90000"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Acute and chronic resp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mortidity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to give it the spin for CID.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13C3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Note that not only the persistent have variants of interest, but many others also have this variants. Interesting pub on RSV clearance, including evidence of rebound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lang="en-US" sz="1400" dirty="0">
              <a:solidFill>
                <a:srgbClr val="413C3A"/>
              </a:solidFill>
            </a:endParaRPr>
          </a:p>
          <a:p>
            <a:pPr lvl="1">
              <a:buClr>
                <a:srgbClr val="E30613"/>
              </a:buClr>
            </a:pPr>
            <a:r>
              <a:rPr lang="en-US" sz="1400" dirty="0">
                <a:solidFill>
                  <a:srgbClr val="413C3A"/>
                </a:solidFill>
              </a:rPr>
              <a:t>Interesting that we are having summer epidemic of RSV and others after COVID year. 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413C3A"/>
                </a:solidFill>
              </a:rPr>
              <a:t>Discussion of cytokines </a:t>
            </a:r>
          </a:p>
          <a:p>
            <a:pPr lvl="1">
              <a:buClr>
                <a:srgbClr val="E30613"/>
              </a:buClr>
            </a:pPr>
            <a:r>
              <a:rPr lang="en-US" sz="1400" dirty="0">
                <a:solidFill>
                  <a:srgbClr val="413C3A"/>
                </a:solidFill>
              </a:rPr>
              <a:t>Interesting that we are having summer epidemic of RSV and others after COVID year.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13C3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342900" marR="0" lvl="1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30613"/>
              </a:buClr>
              <a:buSzPct val="100000"/>
              <a:buNone/>
              <a:tabLst/>
              <a:defRPr/>
            </a:pPr>
            <a:endParaRPr lang="en-CH" sz="1400" dirty="0">
              <a:solidFill>
                <a:srgbClr val="413C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940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27B58A-DC9D-B24C-9959-868912354F7F}"/>
              </a:ext>
            </a:extLst>
          </p:cNvPr>
          <p:cNvSpPr txBox="1"/>
          <p:nvPr/>
        </p:nvSpPr>
        <p:spPr>
          <a:xfrm>
            <a:off x="0" y="9536668"/>
            <a:ext cx="167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Temp title Fig 2.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44F570-35F2-0E44-A479-0B6A82A73AC3}"/>
              </a:ext>
            </a:extLst>
          </p:cNvPr>
          <p:cNvSpPr txBox="1"/>
          <p:nvPr/>
        </p:nvSpPr>
        <p:spPr>
          <a:xfrm>
            <a:off x="144389" y="0"/>
            <a:ext cx="4812383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 </a:t>
            </a:r>
          </a:p>
          <a:p>
            <a:pPr marL="228600" indent="-228600">
              <a:buAutoNum type="arabicPeriod"/>
            </a:pPr>
            <a:r>
              <a:rPr lang="en-US" sz="1100" dirty="0"/>
              <a:t>New supplementary figure is on page 10. </a:t>
            </a:r>
          </a:p>
          <a:p>
            <a:endParaRPr lang="en-US" sz="1100" b="1" dirty="0"/>
          </a:p>
          <a:p>
            <a:r>
              <a:rPr lang="en-US" sz="1100" b="1" dirty="0"/>
              <a:t>Figure legend:</a:t>
            </a:r>
            <a:r>
              <a:rPr lang="en-US" sz="1100" dirty="0"/>
              <a:t> Each plot represents one of nineteen infants with persistent RSV infection. The x-axis represents the infant age at infection, the y-axis represents the RSV CT value. Each of the plotted datapoints include the respiratory severity score value calculated at the time of infection, a scale from 0-12 with higher numbers indicating more severe infection based on multiple clinical parameters.</a:t>
            </a:r>
          </a:p>
          <a:p>
            <a:r>
              <a:rPr lang="en-US" sz="1100" dirty="0"/>
              <a:t>(An alternative to this for the supplement is the figure on page 6.)</a:t>
            </a:r>
          </a:p>
          <a:p>
            <a:r>
              <a:rPr lang="en-US" sz="1100" dirty="0"/>
              <a:t> </a:t>
            </a:r>
          </a:p>
          <a:p>
            <a:r>
              <a:rPr lang="en-US" sz="1100" dirty="0"/>
              <a:t>2. The new data for 4 variables for the table is on page 14 (the bottom 4 variables in the table on page 14). The following 4 variables need to be updated in that table:</a:t>
            </a:r>
          </a:p>
          <a:p>
            <a:r>
              <a:rPr lang="en-US" sz="1100" dirty="0"/>
              <a:t>Age of first RSV infection for those with persistent infection compared with single RSV infection</a:t>
            </a:r>
          </a:p>
          <a:p>
            <a:r>
              <a:rPr lang="en-US" sz="1100" dirty="0"/>
              <a:t>RSS at first RSV infection</a:t>
            </a:r>
          </a:p>
          <a:p>
            <a:r>
              <a:rPr lang="en-US" sz="1100" dirty="0"/>
              <a:t>Daycare attendance (</a:t>
            </a:r>
            <a:r>
              <a:rPr lang="en-US" sz="1100" dirty="0" err="1"/>
              <a:t>new.oydaycare.var</a:t>
            </a:r>
            <a:r>
              <a:rPr lang="en-US" sz="1100" dirty="0"/>
              <a:t>)</a:t>
            </a:r>
          </a:p>
          <a:p>
            <a:r>
              <a:rPr lang="en-US" sz="1100" dirty="0"/>
              <a:t>Siblings (</a:t>
            </a:r>
            <a:r>
              <a:rPr lang="en-US" sz="1100" dirty="0" err="1"/>
              <a:t>efsib.bin</a:t>
            </a:r>
            <a:r>
              <a:rPr lang="en-US" sz="1100" dirty="0"/>
              <a:t>)</a:t>
            </a:r>
          </a:p>
          <a:p>
            <a:r>
              <a:rPr lang="en-US" sz="1100" dirty="0"/>
              <a:t> </a:t>
            </a:r>
          </a:p>
          <a:p>
            <a:r>
              <a:rPr lang="en-US" sz="1100" dirty="0"/>
              <a:t>3. If interested, there is a new table on pages 8-9 that includes the details of each of the illnesses, including the number of days between illnesses and the virus detected.</a:t>
            </a:r>
          </a:p>
        </p:txBody>
      </p:sp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90389AD1-1838-7A4D-A83E-4F54F3733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06" y="4008902"/>
            <a:ext cx="2778899" cy="28836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30D972-32C9-AB43-A801-11F810D7A3DC}"/>
              </a:ext>
            </a:extLst>
          </p:cNvPr>
          <p:cNvSpPr txBox="1"/>
          <p:nvPr/>
        </p:nvSpPr>
        <p:spPr>
          <a:xfrm>
            <a:off x="3103948" y="4279825"/>
            <a:ext cx="2564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Should be a regression with </a:t>
            </a:r>
          </a:p>
          <a:p>
            <a:r>
              <a:rPr lang="en-GB" sz="1200" dirty="0"/>
              <a:t>time, severity, and CT. </a:t>
            </a:r>
          </a:p>
          <a:p>
            <a:endParaRPr lang="en-GB" sz="1200" dirty="0"/>
          </a:p>
          <a:p>
            <a:r>
              <a:rPr lang="en-GB" sz="1200" dirty="0"/>
              <a:t>Plotting alone is not so useful. </a:t>
            </a:r>
          </a:p>
        </p:txBody>
      </p:sp>
    </p:spTree>
    <p:extLst>
      <p:ext uri="{BB962C8B-B14F-4D97-AF65-F5344CB8AC3E}">
        <p14:creationId xmlns:p14="http://schemas.microsoft.com/office/powerpoint/2010/main" val="1308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1770FB-D6B5-AE42-AB4D-1CE378B61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2" y="0"/>
            <a:ext cx="5332712" cy="3047264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E582C-8983-BD44-8910-44B9FDBD0BED}"/>
              </a:ext>
            </a:extLst>
          </p:cNvPr>
          <p:cNvSpPr txBox="1"/>
          <p:nvPr/>
        </p:nvSpPr>
        <p:spPr>
          <a:xfrm>
            <a:off x="2265217" y="3047264"/>
            <a:ext cx="13147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Amino acid position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94C905-469F-9C42-8093-1D1B6A843F1F}"/>
              </a:ext>
            </a:extLst>
          </p:cNvPr>
          <p:cNvSpPr txBox="1"/>
          <p:nvPr/>
        </p:nvSpPr>
        <p:spPr>
          <a:xfrm>
            <a:off x="46982" y="9520515"/>
            <a:ext cx="5751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Figure 1. Supplement Association with persistent infection without clumping</a:t>
            </a:r>
          </a:p>
        </p:txBody>
      </p:sp>
    </p:spTree>
    <p:extLst>
      <p:ext uri="{BB962C8B-B14F-4D97-AF65-F5344CB8AC3E}">
        <p14:creationId xmlns:p14="http://schemas.microsoft.com/office/powerpoint/2010/main" val="3022148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1116</TotalTime>
  <Words>670</Words>
  <Application>Microsoft Macintosh PowerPoint</Application>
  <PresentationFormat>A4 Paper (210x297 mm)</PresentationFormat>
  <Paragraphs>102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Lawless</dc:creator>
  <cp:lastModifiedBy>Dylan Lawless</cp:lastModifiedBy>
  <cp:revision>107</cp:revision>
  <dcterms:created xsi:type="dcterms:W3CDTF">2021-07-01T15:24:32Z</dcterms:created>
  <dcterms:modified xsi:type="dcterms:W3CDTF">2022-07-21T14:05:05Z</dcterms:modified>
</cp:coreProperties>
</file>

<file path=docProps/thumbnail.jpeg>
</file>